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96" r:id="rId1"/>
  </p:sldMasterIdLst>
  <p:notesMasterIdLst>
    <p:notesMasterId r:id="rId19"/>
  </p:notesMasterIdLst>
  <p:sldIdLst>
    <p:sldId id="256" r:id="rId2"/>
    <p:sldId id="272" r:id="rId3"/>
    <p:sldId id="265" r:id="rId4"/>
    <p:sldId id="271" r:id="rId5"/>
    <p:sldId id="257" r:id="rId6"/>
    <p:sldId id="259" r:id="rId7"/>
    <p:sldId id="260" r:id="rId8"/>
    <p:sldId id="261" r:id="rId9"/>
    <p:sldId id="263" r:id="rId10"/>
    <p:sldId id="262" r:id="rId11"/>
    <p:sldId id="264" r:id="rId12"/>
    <p:sldId id="266" r:id="rId13"/>
    <p:sldId id="267" r:id="rId14"/>
    <p:sldId id="268" r:id="rId15"/>
    <p:sldId id="269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lid Hamidi" initials="KH" lastIdx="1" clrIdx="0">
    <p:extLst>
      <p:ext uri="{19B8F6BF-5375-455C-9EA6-DF929625EA0E}">
        <p15:presenceInfo xmlns:p15="http://schemas.microsoft.com/office/powerpoint/2012/main" userId="5fa00e855a00fe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662" autoAdjust="0"/>
    <p:restoredTop sz="94660"/>
  </p:normalViewPr>
  <p:slideViewPr>
    <p:cSldViewPr snapToGrid="0">
      <p:cViewPr varScale="1">
        <p:scale>
          <a:sx n="74" d="100"/>
          <a:sy n="74" d="100"/>
        </p:scale>
        <p:origin x="6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33E48-030E-4F8B-A8C0-CDB1DB8544A7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10D8C-9CE0-4D55-8005-301CC9486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0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29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75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37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88192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66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11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41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289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3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3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554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05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1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25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4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00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748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9699A-73EC-4C32-A00F-126747070741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5A54F-690A-40F4-B991-6E4E2278F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03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rtl="1"/>
            <a:r>
              <a:rPr lang="ar-SY" dirty="0" smtClean="0">
                <a:latin typeface="Arial" panose="020B0604020202020204" pitchFamily="34" charset="0"/>
                <a:cs typeface="Arial" panose="020B0604020202020204" pitchFamily="34" charset="0"/>
              </a:rPr>
              <a:t>رسم درجة الحرارة ونسبة الرطوبة على الحاسب ب</a:t>
            </a:r>
            <a:r>
              <a:rPr lang="ar-SY" dirty="0">
                <a:latin typeface="Arial" panose="020B0604020202020204" pitchFamily="34" charset="0"/>
                <a:cs typeface="Arial" panose="020B0604020202020204" pitchFamily="34" charset="0"/>
              </a:rPr>
              <a:t>ا</a:t>
            </a:r>
            <a:r>
              <a:rPr lang="ar-SY" dirty="0" smtClean="0">
                <a:latin typeface="Arial" panose="020B0604020202020204" pitchFamily="34" charset="0"/>
                <a:cs typeface="Arial" panose="020B0604020202020204" pitchFamily="34" charset="0"/>
              </a:rPr>
              <a:t>ستخدام المستشعر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SHT10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4704" y="6164262"/>
            <a:ext cx="10818254" cy="503238"/>
          </a:xfrm>
        </p:spPr>
        <p:txBody>
          <a:bodyPr>
            <a:normAutofit fontScale="92500" lnSpcReduction="10000"/>
          </a:bodyPr>
          <a:lstStyle/>
          <a:p>
            <a:pPr rtl="1"/>
            <a:r>
              <a:rPr lang="ar-SY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جامعة الشام العالمية  </a:t>
            </a:r>
            <a:r>
              <a:rPr lang="ar-SY" dirty="0">
                <a:solidFill>
                  <a:schemeClr val="accent5">
                    <a:lumMod val="60000"/>
                    <a:lumOff val="40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	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 </a:t>
            </a:r>
            <a:r>
              <a:rPr lang="ar-SY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معالجة ميكروية   للدكتور</a:t>
            </a:r>
            <a:r>
              <a:rPr lang="ar-SY" sz="2600" dirty="0" smtClean="0">
                <a:solidFill>
                  <a:schemeClr val="accent2">
                    <a:lumMod val="75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 عبدالقادر غزال</a:t>
            </a:r>
            <a:r>
              <a:rPr lang="en-US" sz="2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 </a:t>
            </a:r>
            <a:endParaRPr lang="en-US" sz="2000" dirty="0">
              <a:solidFill>
                <a:schemeClr val="accent5">
                  <a:lumMod val="60000"/>
                  <a:lumOff val="40000"/>
                </a:schemeClr>
              </a:solidFill>
              <a:latin typeface="Aceh Darusalam" panose="02000506000000020004" pitchFamily="2" charset="0"/>
              <a:cs typeface="A Sane Jaleh" panose="02000700000000000000" pitchFamily="2" charset="-78"/>
            </a:endParaRPr>
          </a:p>
          <a:p>
            <a:pPr algn="r" rtl="1"/>
            <a:endParaRPr lang="ar-SY" dirty="0" smtClean="0">
              <a:solidFill>
                <a:schemeClr val="accent3">
                  <a:lumMod val="60000"/>
                  <a:lumOff val="40000"/>
                </a:schemeClr>
              </a:solidFill>
              <a:latin typeface="Aceh Darusalam" panose="02000506000000020004" pitchFamily="2" charset="0"/>
              <a:cs typeface="A Sane Jaleh" panose="02000700000000000000" pitchFamily="2" charset="-78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722269" y="5011738"/>
            <a:ext cx="900146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rtl="1"/>
            <a:endParaRPr lang="en-US" dirty="0">
              <a:latin typeface="Aceh Darusalam" panose="02000506000000020004" pitchFamily="2" charset="0"/>
              <a:cs typeface="A Sane Jaleh" panose="02000700000000000000" pitchFamily="2" charset="-78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747669" y="3754438"/>
            <a:ext cx="9001462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rtl="1"/>
            <a:r>
              <a:rPr lang="ar-SY" sz="2000" dirty="0" smtClean="0">
                <a:solidFill>
                  <a:schemeClr val="tx1">
                    <a:lumMod val="85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إعداد الطالب </a:t>
            </a:r>
            <a:r>
              <a:rPr lang="ar-SY" sz="2800" dirty="0" smtClean="0">
                <a:solidFill>
                  <a:schemeClr val="accent6">
                    <a:lumMod val="75000"/>
                  </a:schemeClr>
                </a:solidFill>
                <a:latin typeface="Aceh Darusalam" panose="02000506000000020004" pitchFamily="2" charset="0"/>
                <a:cs typeface="A Sane Jaleh" panose="02000700000000000000" pitchFamily="2" charset="-78"/>
              </a:rPr>
              <a:t>:خالد حميدي (ميكاترونكس)</a:t>
            </a:r>
            <a:endParaRPr lang="en-US" sz="2800" dirty="0">
              <a:solidFill>
                <a:schemeClr val="accent6">
                  <a:lumMod val="75000"/>
                </a:schemeClr>
              </a:solidFill>
              <a:latin typeface="Aceh Darusalam" panose="02000506000000020004" pitchFamily="2" charset="0"/>
              <a:cs typeface="A Sane Jaleh" panose="02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104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en-US" sz="3600" u="sng" dirty="0">
                <a:solidFill>
                  <a:schemeClr val="tx2"/>
                </a:solidFill>
              </a:rPr>
              <a:t>Arduino uno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§"/>
            </a:pPr>
            <a:endParaRPr lang="en-US" sz="3600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457200" indent="-457200" algn="r" rtl="1">
              <a:buFont typeface="Wingdings" panose="05000000000000000000" pitchFamily="2" charset="2"/>
              <a:buChar char="§"/>
            </a:pP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يتم تغذيت الدارة عبر المدخل 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USB </a:t>
            </a: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عند وصلها مع الحاسب</a:t>
            </a:r>
          </a:p>
          <a:p>
            <a:pPr marL="457200" indent="-457200" algn="r" rtl="1">
              <a:buFont typeface="Wingdings" panose="05000000000000000000" pitchFamily="2" charset="2"/>
              <a:buChar char="§"/>
            </a:pP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الاقطاب 0-13 دخل\خرج  رقمي  </a:t>
            </a:r>
            <a:endParaRPr lang="en-US" sz="3600" b="1" dirty="0" smtClean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457200" indent="-457200" algn="r" rtl="1">
              <a:buFont typeface="Wingdings" panose="05000000000000000000" pitchFamily="2" charset="2"/>
              <a:buChar char="§"/>
            </a:pP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الاقطاب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10,11 </a:t>
            </a: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الواجهة </a:t>
            </a:r>
            <a:r>
              <a:rPr lang="ar-SY" sz="3600" b="1" dirty="0">
                <a:solidFill>
                  <a:schemeClr val="bg2">
                    <a:lumMod val="20000"/>
                    <a:lumOff val="80000"/>
                  </a:schemeClr>
                </a:solidFill>
              </a:rPr>
              <a:t>الطرفية </a:t>
            </a: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التسلسلية 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SPI </a:t>
            </a:r>
          </a:p>
          <a:p>
            <a:pPr marL="457200" indent="-457200" algn="r" rtl="1">
              <a:buFont typeface="Wingdings" panose="05000000000000000000" pitchFamily="2" charset="2"/>
              <a:buChar char="§"/>
            </a:pP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الاقطاب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3,5,9,10,11 </a:t>
            </a: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قابل للتحكم ب</a:t>
            </a:r>
            <a:r>
              <a:rPr lang="ar-SY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  <a:effectLst/>
              </a:rPr>
              <a:t>عرض </a:t>
            </a:r>
            <a:r>
              <a:rPr lang="ar-SY" sz="3600" b="1" dirty="0">
                <a:solidFill>
                  <a:schemeClr val="bg2">
                    <a:lumMod val="20000"/>
                    <a:lumOff val="80000"/>
                  </a:schemeClr>
                </a:solidFill>
                <a:effectLst/>
              </a:rPr>
              <a:t>النبضة 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  <a:effectLst/>
              </a:rPr>
              <a:t>PWM</a:t>
            </a:r>
            <a:endParaRPr lang="ar-SY" sz="3600" b="1" dirty="0" smtClean="0">
              <a:solidFill>
                <a:schemeClr val="bg2">
                  <a:lumMod val="20000"/>
                  <a:lumOff val="80000"/>
                </a:schemeClr>
              </a:solidFill>
              <a:effectLst/>
            </a:endParaRP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417005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en-US" sz="3600" u="sng" dirty="0">
                <a:solidFill>
                  <a:schemeClr val="tx2"/>
                </a:solidFill>
              </a:rPr>
              <a:t>Arduino </a:t>
            </a:r>
            <a:r>
              <a:rPr lang="en-US" sz="3600" u="sng" dirty="0" smtClean="0">
                <a:solidFill>
                  <a:schemeClr val="tx2"/>
                </a:solidFill>
              </a:rPr>
              <a:t>uno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3441700" y="1282700"/>
            <a:ext cx="80137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2800" b="1" dirty="0" smtClean="0">
                <a:effectLst/>
              </a:rPr>
              <a:t>وصل المستشعر مع اللوح : </a:t>
            </a:r>
          </a:p>
          <a:p>
            <a:pPr algn="r" rtl="1"/>
            <a:endParaRPr lang="ar-SY" sz="2800" b="1" dirty="0">
              <a:effectLst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/>
              </a:rPr>
              <a:t>VCC </a:t>
            </a:r>
            <a:r>
              <a:rPr lang="ar-SY" sz="2800" b="1" dirty="0" smtClean="0">
                <a:effectLst/>
              </a:rPr>
              <a:t> يوصل مع القطب </a:t>
            </a:r>
            <a:r>
              <a:rPr lang="en-US" sz="2800" b="1" dirty="0" smtClean="0">
                <a:effectLst/>
              </a:rPr>
              <a:t>12 </a:t>
            </a:r>
            <a:r>
              <a:rPr lang="ar-SY" sz="2800" b="1" dirty="0">
                <a:effectLst/>
              </a:rPr>
              <a:t> 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/>
              </a:rPr>
              <a:t>DATA </a:t>
            </a:r>
            <a:r>
              <a:rPr lang="ar-SY" sz="2800" b="1" dirty="0">
                <a:effectLst/>
              </a:rPr>
              <a:t> </a:t>
            </a:r>
            <a:r>
              <a:rPr lang="ar-SY" sz="2800" b="1" dirty="0" smtClean="0">
                <a:effectLst/>
              </a:rPr>
              <a:t>يوصل على القطب </a:t>
            </a:r>
            <a:r>
              <a:rPr lang="en-US" sz="2800" b="1" dirty="0" smtClean="0">
                <a:effectLst/>
              </a:rPr>
              <a:t>10~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/>
              </a:rPr>
              <a:t>SCK </a:t>
            </a:r>
            <a:r>
              <a:rPr lang="ar-SY" sz="2800" b="1" dirty="0">
                <a:effectLst/>
              </a:rPr>
              <a:t> </a:t>
            </a:r>
            <a:r>
              <a:rPr lang="ar-SY" sz="2800" b="1" dirty="0" smtClean="0">
                <a:effectLst/>
              </a:rPr>
              <a:t>يوصل على القطب </a:t>
            </a:r>
            <a:r>
              <a:rPr lang="en-US" sz="2800" b="1" dirty="0" smtClean="0">
                <a:effectLst/>
              </a:rPr>
              <a:t>11~ </a:t>
            </a:r>
            <a:endParaRPr lang="ar-SY" sz="2800" b="1" dirty="0">
              <a:effectLst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/>
              </a:rPr>
              <a:t>GRD </a:t>
            </a:r>
            <a:r>
              <a:rPr lang="ar-SY" sz="2800" b="1" dirty="0">
                <a:effectLst/>
              </a:rPr>
              <a:t> </a:t>
            </a:r>
            <a:r>
              <a:rPr lang="ar-SY" sz="2800" b="1" dirty="0" smtClean="0">
                <a:effectLst/>
              </a:rPr>
              <a:t>يوصل على القطب الحيادي </a:t>
            </a:r>
            <a:r>
              <a:rPr lang="en-US" sz="2800" b="1" dirty="0" smtClean="0">
                <a:effectLst/>
              </a:rPr>
              <a:t>GND</a:t>
            </a:r>
            <a:endParaRPr lang="ar-SY" sz="2800" b="1" dirty="0">
              <a:effectLst/>
            </a:endParaRP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6099" y="1282202"/>
            <a:ext cx="4762500" cy="514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7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القر</a:t>
            </a:r>
            <a:r>
              <a:rPr lang="ar-SY" sz="3600" u="sng" dirty="0">
                <a:solidFill>
                  <a:schemeClr val="tx2"/>
                </a:solidFill>
              </a:rPr>
              <a:t>أ</a:t>
            </a:r>
            <a:r>
              <a:rPr lang="ar-SY" sz="3600" u="sng" dirty="0" smtClean="0">
                <a:solidFill>
                  <a:schemeClr val="tx2"/>
                </a:solidFill>
              </a:rPr>
              <a:t>ة من المستشعر 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3200" b="1" dirty="0" smtClean="0"/>
              <a:t>تحتوي هذه اللوحة على شريحة  </a:t>
            </a:r>
            <a:r>
              <a:rPr lang="en-US" sz="3200" b="1" dirty="0" smtClean="0"/>
              <a:t>USB TO SERIAL </a:t>
            </a:r>
            <a:r>
              <a:rPr lang="ar-SY" sz="3200" b="1" dirty="0" smtClean="0"/>
              <a:t>والتي تُستخدم للتناغم مع الحاسب عبر منفذ </a:t>
            </a:r>
            <a:r>
              <a:rPr lang="en-US" sz="3200" b="1" dirty="0" smtClean="0"/>
              <a:t>USB</a:t>
            </a:r>
            <a:endParaRPr lang="ar-SY" sz="3200" b="1" dirty="0" smtClean="0"/>
          </a:p>
          <a:p>
            <a:pPr algn="r" rtl="1"/>
            <a:r>
              <a:rPr lang="ar-SY" sz="28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من اجل برمجة الأردوينو ,يوجد مكتبة خاصة للمستشعرات </a:t>
            </a:r>
            <a:r>
              <a:rPr lang="en-US" sz="28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SHT1x</a:t>
            </a:r>
          </a:p>
          <a:p>
            <a:pPr algn="r" rtl="1"/>
            <a:r>
              <a:rPr lang="ar-SY" sz="2400" b="1" dirty="0" smtClean="0">
                <a:solidFill>
                  <a:srgbClr val="00B0F0"/>
                </a:solidFill>
              </a:rPr>
              <a:t>     بعد إضافة المكتبة يتم استدعاء الدالة             </a:t>
            </a:r>
            <a:r>
              <a:rPr lang="en-US" sz="2400" b="1" dirty="0" smtClean="0">
                <a:solidFill>
                  <a:srgbClr val="00B0F0"/>
                </a:solidFill>
              </a:rPr>
              <a:t>    </a:t>
            </a:r>
            <a:r>
              <a:rPr lang="ar-SY" sz="2400" b="1" dirty="0" smtClean="0">
                <a:solidFill>
                  <a:srgbClr val="00B0F0"/>
                </a:solidFill>
              </a:rPr>
              <a:t>للحصول على درجة الحرارة ونسبة الرطوبة</a:t>
            </a:r>
            <a:r>
              <a:rPr lang="ar-SY" sz="2800" b="1" dirty="0" smtClean="0">
                <a:solidFill>
                  <a:srgbClr val="00B0F0"/>
                </a:solidFill>
              </a:rPr>
              <a:t> </a:t>
            </a:r>
            <a:endParaRPr lang="ar-SY" sz="2800" b="1" dirty="0">
              <a:solidFill>
                <a:srgbClr val="00B0F0"/>
              </a:solidFill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098997" y="4027953"/>
            <a:ext cx="4914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#include &lt;SHT1x.h&gt;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#</a:t>
            </a:r>
            <a:r>
              <a:rPr lang="en-US" sz="2400" b="1" dirty="0"/>
              <a:t>define dataPin 10</a:t>
            </a:r>
          </a:p>
          <a:p>
            <a:r>
              <a:rPr lang="en-US" sz="2400" b="1" dirty="0" smtClean="0"/>
              <a:t>#</a:t>
            </a:r>
            <a:r>
              <a:rPr lang="en-US" sz="2400" b="1" dirty="0"/>
              <a:t>define clockPin 11</a:t>
            </a:r>
          </a:p>
          <a:p>
            <a:r>
              <a:rPr lang="en-US" sz="2400" b="1" dirty="0" smtClean="0"/>
              <a:t>SHT1x </a:t>
            </a:r>
            <a:r>
              <a:rPr lang="en-US" sz="2400" b="1" dirty="0"/>
              <a:t>sht1x(dataPin, clockPin);</a:t>
            </a:r>
          </a:p>
          <a:p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69656" y="4349750"/>
            <a:ext cx="6413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400" b="1" dirty="0"/>
              <a:t>float tempC = sht1x.readTemperatureC</a:t>
            </a:r>
            <a:r>
              <a:rPr lang="en-US" sz="2400" b="1" dirty="0" smtClean="0"/>
              <a:t>();</a:t>
            </a:r>
          </a:p>
          <a:p>
            <a:r>
              <a:rPr lang="en-US" sz="2400" b="1" dirty="0"/>
              <a:t> float humidity = sht1x.readHumidity();</a:t>
            </a:r>
          </a:p>
        </p:txBody>
      </p:sp>
    </p:spTree>
    <p:extLst>
      <p:ext uri="{BB962C8B-B14F-4D97-AF65-F5344CB8AC3E}">
        <p14:creationId xmlns:p14="http://schemas.microsoft.com/office/powerpoint/2010/main" val="35338132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إرسال البيانات الى الحاسب عبر </a:t>
            </a:r>
            <a:r>
              <a:rPr lang="en-US" sz="3600" u="sng" dirty="0" smtClean="0">
                <a:solidFill>
                  <a:schemeClr val="tx2"/>
                </a:solidFill>
              </a:rPr>
              <a:t>Serial port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endParaRPr lang="en-US" sz="2400" b="1" dirty="0" smtClean="0">
              <a:solidFill>
                <a:srgbClr val="00B0F0"/>
              </a:solidFill>
            </a:endParaRPr>
          </a:p>
          <a:p>
            <a:pPr algn="r" rtl="1"/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	</a:t>
            </a:r>
            <a:r>
              <a:rPr lang="ar-SY" sz="32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يتم ضبط إعدادات الاتصال </a:t>
            </a:r>
            <a:r>
              <a:rPr lang="ar-SY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</a:t>
            </a:r>
            <a:r>
              <a:rPr lang="en-US" sz="32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ar-SY" sz="32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إرسال درجة الحرارة ونسبة الرطوبة </a:t>
            </a:r>
            <a:endParaRPr lang="ar-SY" sz="36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111641" y="3164353"/>
            <a:ext cx="4914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void setup()</a:t>
            </a:r>
          </a:p>
          <a:p>
            <a:r>
              <a:rPr lang="en-US" sz="2400" b="1" dirty="0"/>
              <a:t>{</a:t>
            </a:r>
          </a:p>
          <a:p>
            <a:r>
              <a:rPr lang="en-US" sz="2400" b="1" dirty="0"/>
              <a:t>  </a:t>
            </a:r>
            <a:r>
              <a:rPr lang="en-US" sz="2400" b="1" dirty="0" smtClean="0"/>
              <a:t>//code …</a:t>
            </a:r>
            <a:endParaRPr lang="en-US" sz="2400" b="1" dirty="0"/>
          </a:p>
          <a:p>
            <a:r>
              <a:rPr lang="en-US" sz="2400" b="1" dirty="0"/>
              <a:t>   Serial.begin(38400); </a:t>
            </a:r>
          </a:p>
          <a:p>
            <a:r>
              <a:rPr lang="en-US" sz="2400" b="1" dirty="0" smtClean="0"/>
              <a:t>}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3099822"/>
            <a:ext cx="49149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void loop()</a:t>
            </a:r>
          </a:p>
          <a:p>
            <a:r>
              <a:rPr lang="en-US" sz="2400" b="1" dirty="0" smtClean="0"/>
              <a:t>{</a:t>
            </a:r>
          </a:p>
          <a:p>
            <a:r>
              <a:rPr lang="en-US" sz="2400" b="1" dirty="0" smtClean="0"/>
              <a:t>//code …</a:t>
            </a:r>
          </a:p>
          <a:p>
            <a:r>
              <a:rPr lang="ar-SY" sz="2400" b="1" dirty="0" smtClean="0"/>
              <a:t>  </a:t>
            </a:r>
            <a:r>
              <a:rPr lang="en-US" sz="2400" b="1" dirty="0" smtClean="0"/>
              <a:t>Serial.print(temp_c</a:t>
            </a:r>
            <a:r>
              <a:rPr lang="en-US" sz="2400" b="1" dirty="0"/>
              <a:t>);</a:t>
            </a:r>
          </a:p>
          <a:p>
            <a:r>
              <a:rPr lang="en-US" sz="2400" b="1" dirty="0"/>
              <a:t>  Serial.print(" ");</a:t>
            </a:r>
          </a:p>
          <a:p>
            <a:r>
              <a:rPr lang="en-US" sz="2400" b="1" dirty="0"/>
              <a:t>  Serial.print(humidity);</a:t>
            </a:r>
          </a:p>
          <a:p>
            <a:r>
              <a:rPr lang="en-US" sz="2400" b="1" dirty="0"/>
              <a:t>  Serial.print</a:t>
            </a:r>
            <a:r>
              <a:rPr lang="en-US" sz="2400" b="1" dirty="0" smtClean="0"/>
              <a:t>(“/n");</a:t>
            </a:r>
          </a:p>
          <a:p>
            <a:r>
              <a:rPr lang="en-US" sz="24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901222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استقبال البيانات باستخدام اللغة البرمجية </a:t>
            </a:r>
            <a:r>
              <a:rPr lang="en-US" sz="3600" u="sng" dirty="0" smtClean="0">
                <a:solidFill>
                  <a:schemeClr val="tx2"/>
                </a:solidFill>
              </a:rPr>
              <a:t>C#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48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أولاً</a:t>
            </a:r>
            <a:r>
              <a:rPr lang="ar-SY" sz="44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ar-SY" sz="4800" b="1" dirty="0" smtClean="0">
                <a:solidFill>
                  <a:schemeClr val="tx1">
                    <a:lumMod val="95000"/>
                  </a:schemeClr>
                </a:solidFill>
              </a:rPr>
              <a:t>: ضبط إعدادات المنفذ وذلك عبر الذهاب الى </a:t>
            </a:r>
            <a:r>
              <a:rPr lang="ar-SY" sz="4000" b="1" dirty="0" smtClean="0">
                <a:solidFill>
                  <a:srgbClr val="FA8F84"/>
                </a:solidFill>
              </a:rPr>
              <a:t>إدارة الاجهزة &gt; المنافذ &gt; نقرتين على </a:t>
            </a:r>
            <a:r>
              <a:rPr lang="en-US" sz="4000" b="1" dirty="0" smtClean="0">
                <a:solidFill>
                  <a:srgbClr val="FA8F84"/>
                </a:solidFill>
              </a:rPr>
              <a:t>Arduino Uno </a:t>
            </a:r>
            <a:r>
              <a:rPr lang="ar-SY" sz="4000" b="1" dirty="0" smtClean="0">
                <a:solidFill>
                  <a:srgbClr val="FA8F84"/>
                </a:solidFill>
              </a:rPr>
              <a:t>&gt; إعدادات &gt; متقدم &gt; رقم المنفذ </a:t>
            </a:r>
            <a:r>
              <a:rPr lang="ar-SY" sz="4400" b="1" dirty="0" smtClean="0">
                <a:solidFill>
                  <a:schemeClr val="tx2">
                    <a:lumMod val="90000"/>
                  </a:schemeClr>
                </a:solidFill>
              </a:rPr>
              <a:t>	</a:t>
            </a:r>
            <a:r>
              <a:rPr lang="ar-SY" sz="4400" b="1" dirty="0" smtClean="0">
                <a:solidFill>
                  <a:schemeClr val="tx1">
                    <a:lumMod val="85000"/>
                  </a:schemeClr>
                </a:solidFill>
              </a:rPr>
              <a:t>ثم تحديد </a:t>
            </a:r>
            <a:r>
              <a:rPr lang="en-US" sz="4400" b="1" dirty="0" smtClean="0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sz="4000" b="1" dirty="0" smtClean="0">
                <a:solidFill>
                  <a:schemeClr val="tx1">
                    <a:lumMod val="85000"/>
                  </a:schemeClr>
                </a:solidFill>
              </a:rPr>
              <a:t>COM1</a:t>
            </a:r>
            <a:r>
              <a:rPr lang="ar-SY" sz="4400" b="1" dirty="0" smtClean="0">
                <a:solidFill>
                  <a:schemeClr val="tx1">
                    <a:lumMod val="85000"/>
                  </a:schemeClr>
                </a:solidFill>
              </a:rPr>
              <a:t> ومن ثم تطبيق</a:t>
            </a:r>
          </a:p>
          <a:p>
            <a:pPr algn="r" rtl="1"/>
            <a:endParaRPr lang="ar-SY" sz="2800" b="1" dirty="0" smtClean="0">
              <a:solidFill>
                <a:schemeClr val="tx1">
                  <a:lumMod val="85000"/>
                </a:schemeClr>
              </a:solidFill>
            </a:endParaRPr>
          </a:p>
          <a:p>
            <a:pPr algn="r" rtl="1"/>
            <a:endParaRPr lang="ar-SY" sz="2800" b="1" dirty="0" smtClean="0">
              <a:solidFill>
                <a:schemeClr val="tx1">
                  <a:lumMod val="85000"/>
                </a:schemeClr>
              </a:solidFill>
            </a:endParaRPr>
          </a:p>
          <a:p>
            <a:pPr algn="r" rtl="1"/>
            <a:endParaRPr lang="en-US" sz="2400" b="1" dirty="0" smtClean="0">
              <a:solidFill>
                <a:schemeClr val="tx2">
                  <a:lumMod val="90000"/>
                </a:schemeClr>
              </a:solidFill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5117726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استقبال البيانات باستخدام اللغة البرمجية </a:t>
            </a:r>
            <a:r>
              <a:rPr lang="en-US" sz="3600" u="sng" dirty="0" smtClean="0">
                <a:solidFill>
                  <a:schemeClr val="tx2"/>
                </a:solidFill>
              </a:rPr>
              <a:t>C#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3200" b="1" dirty="0" smtClean="0"/>
              <a:t>تحتوي لغة </a:t>
            </a:r>
            <a:r>
              <a:rPr lang="en-US" sz="3200" b="1" dirty="0" smtClean="0"/>
              <a:t>C# </a:t>
            </a:r>
            <a:r>
              <a:rPr lang="ar-SY" sz="3200" b="1" dirty="0"/>
              <a:t> </a:t>
            </a:r>
            <a:r>
              <a:rPr lang="ar-SY" sz="3200" b="1" dirty="0" smtClean="0"/>
              <a:t>على مكتبة خاصة لمنافذ </a:t>
            </a:r>
            <a:r>
              <a:rPr lang="en-US" sz="3200" b="1" dirty="0" smtClean="0"/>
              <a:t>Serial</a:t>
            </a:r>
            <a:r>
              <a:rPr lang="ar-SY" sz="3200" b="1" dirty="0" smtClean="0"/>
              <a:t> </a:t>
            </a:r>
          </a:p>
          <a:p>
            <a:pPr algn="r" rtl="1"/>
            <a:r>
              <a:rPr lang="ar-SY" sz="28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الكود البرمجي :</a:t>
            </a:r>
            <a:endParaRPr lang="en-US" sz="2800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136650" y="3631932"/>
            <a:ext cx="10020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SerialPort serialPort</a:t>
            </a:r>
            <a:r>
              <a:rPr lang="ar-SY" sz="2400" dirty="0" smtClean="0"/>
              <a:t> = </a:t>
            </a:r>
            <a:r>
              <a:rPr lang="en-US" sz="2400" dirty="0" smtClean="0"/>
              <a:t>new SerialPort(</a:t>
            </a:r>
            <a:r>
              <a:rPr lang="en-US" sz="2400" dirty="0"/>
              <a:t>PortName, Rite, </a:t>
            </a:r>
            <a:endParaRPr lang="en-US" sz="2400" dirty="0" smtClean="0"/>
          </a:p>
          <a:p>
            <a:r>
              <a:rPr lang="en-US" sz="2400" dirty="0" smtClean="0"/>
              <a:t>Parity.None</a:t>
            </a:r>
            <a:r>
              <a:rPr lang="en-US" sz="2400" dirty="0"/>
              <a:t>, </a:t>
            </a:r>
            <a:r>
              <a:rPr lang="en-US" sz="2400" dirty="0" smtClean="0"/>
              <a:t>DataBits, StopBits.One);</a:t>
            </a:r>
            <a:endParaRPr lang="en-US" sz="3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06501" y="2130326"/>
            <a:ext cx="4914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PortName=“COM1”;</a:t>
            </a:r>
          </a:p>
          <a:p>
            <a:r>
              <a:rPr lang="en-US" sz="2400" dirty="0" smtClean="0"/>
              <a:t>Int Rite=34600 ;</a:t>
            </a:r>
          </a:p>
          <a:p>
            <a:r>
              <a:rPr lang="en-US" sz="2400" dirty="0" smtClean="0"/>
              <a:t>int DataBits = 8;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1250" y="5029066"/>
            <a:ext cx="10140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serialPort.Open()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839104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استقبال البيانات باستخدام اللغة البرمجية </a:t>
            </a:r>
            <a:r>
              <a:rPr lang="en-US" sz="3600" u="sng" dirty="0" smtClean="0">
                <a:solidFill>
                  <a:schemeClr val="tx2"/>
                </a:solidFill>
              </a:rPr>
              <a:t>C#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3200" b="1" dirty="0" smtClean="0"/>
              <a:t>قرأة البيانات المستقبلة من لوحة </a:t>
            </a:r>
            <a:r>
              <a:rPr lang="en-US" sz="3200" b="1" dirty="0" smtClean="0"/>
              <a:t>Arduino</a:t>
            </a:r>
            <a:endParaRPr lang="ar-SY" sz="3200" b="1" dirty="0" smtClean="0"/>
          </a:p>
          <a:p>
            <a:pPr algn="r" rtl="1"/>
            <a:r>
              <a:rPr lang="ar-SY" sz="28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الكود البرمجي :</a:t>
            </a:r>
            <a:endParaRPr lang="en-US" sz="2800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136650" y="3631932"/>
            <a:ext cx="10020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dataIn += Encoding.ASCII.GetString(serialPort.Read()); </a:t>
            </a:r>
          </a:p>
          <a:p>
            <a:r>
              <a:rPr lang="en-US" sz="2400" dirty="0" smtClean="0"/>
              <a:t>If (!dataIn.EndWith(‘/n’)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return;</a:t>
            </a:r>
          </a:p>
          <a:p>
            <a:r>
              <a:rPr lang="en-US" sz="2400" dirty="0" smtClean="0"/>
              <a:t>tempData=dataIn.Substring(</a:t>
            </a:r>
            <a:r>
              <a:rPr lang="en-US" sz="2400" dirty="0"/>
              <a:t>dataIn</a:t>
            </a:r>
            <a:r>
              <a:rPr lang="en-US" sz="2400" dirty="0" smtClean="0"/>
              <a:t>.Length </a:t>
            </a:r>
            <a:r>
              <a:rPr lang="en-US" sz="2400" dirty="0"/>
              <a:t>- 14, 13)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206501" y="2130326"/>
            <a:ext cx="4914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String dataIn = “”;</a:t>
            </a:r>
          </a:p>
          <a:p>
            <a:r>
              <a:rPr lang="en-US" sz="2400" dirty="0" smtClean="0"/>
              <a:t>String tempData = “”;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76325" y="5410536"/>
            <a:ext cx="1014094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string[] </a:t>
            </a:r>
            <a:r>
              <a:rPr lang="en-US" sz="2400" dirty="0" smtClean="0"/>
              <a:t>TaH </a:t>
            </a:r>
            <a:r>
              <a:rPr lang="en-US" sz="2400" dirty="0"/>
              <a:t>= </a:t>
            </a:r>
            <a:r>
              <a:rPr lang="en-US" sz="2400" dirty="0" smtClean="0"/>
              <a:t>tempData.Split(‘ ‘);</a:t>
            </a:r>
          </a:p>
          <a:p>
            <a:r>
              <a:rPr lang="en-US" sz="2400" b="1" dirty="0" smtClean="0"/>
              <a:t>TempBox.Text=TaH[0];</a:t>
            </a:r>
          </a:p>
          <a:p>
            <a:pPr lvl="0"/>
            <a:r>
              <a:rPr lang="en-US" sz="2400" b="1" dirty="0" smtClean="0">
                <a:solidFill>
                  <a:prstClr val="white"/>
                </a:solidFill>
              </a:rPr>
              <a:t>HumidityBox.Text=TaH[1];</a:t>
            </a:r>
            <a:endParaRPr lang="en-US" sz="3200" b="1" dirty="0">
              <a:solidFill>
                <a:prstClr val="white"/>
              </a:solidFill>
            </a:endParaRP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0552867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/>
          </a:bodyPr>
          <a:lstStyle/>
          <a:p>
            <a:pPr rtl="1"/>
            <a:r>
              <a:rPr lang="ar-SY" sz="3600" u="sng" dirty="0" smtClean="0">
                <a:solidFill>
                  <a:schemeClr val="tx2"/>
                </a:solidFill>
              </a:rPr>
              <a:t>إستقبال البيانات على الحاسب من المستشعر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282700"/>
            <a:ext cx="10617200" cy="5143500"/>
          </a:xfrm>
        </p:spPr>
        <p:txBody>
          <a:bodyPr>
            <a:noAutofit/>
          </a:bodyPr>
          <a:lstStyle/>
          <a:p>
            <a:pPr algn="r" rtl="1"/>
            <a:r>
              <a:rPr lang="ar-SY" sz="3200" b="1" dirty="0" smtClean="0"/>
              <a:t>التشغيل :</a:t>
            </a:r>
          </a:p>
          <a:p>
            <a:pPr algn="r" rtl="1"/>
            <a:r>
              <a:rPr lang="ar-SY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يجب ضبط قُطب الاردوينو 12 على "1" لتفعيل شريحة المستشعر , عند تفعيل القطب  يقوم المستشعر بقرأة درجة الحرارة والرطوبة فتستقبلها شريحة </a:t>
            </a:r>
            <a:r>
              <a:rPr lang="en-US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ADC </a:t>
            </a:r>
            <a:r>
              <a:rPr lang="ar-SY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والتي تحول تلك القيمة الى سلسلة رقمية يتم إرسالها الى الاردوينو عبر القطب  10 , مكتبة </a:t>
            </a:r>
            <a:r>
              <a:rPr lang="en-US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SHT1x </a:t>
            </a:r>
            <a:r>
              <a:rPr lang="ar-SY" sz="3200" b="1" dirty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ar-SY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تفهم تلك السلسلة الرقمية وتُعالجها الى قيمة رقمية من نوع </a:t>
            </a:r>
            <a:r>
              <a:rPr lang="en-US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float </a:t>
            </a:r>
            <a:r>
              <a:rPr lang="ar-SY" sz="3200" b="1" dirty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ar-SY" sz="3200" b="1" dirty="0" smtClean="0">
                <a:solidFill>
                  <a:schemeClr val="tx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يتم إرسال تلك القيمة الى الحاسب عبر منفذ التسلسلي فيقوم التطبيق بمعالجة البيانات وعرضها </a:t>
            </a:r>
            <a:endParaRPr lang="en-US" sz="3200" b="1" dirty="0" smtClean="0">
              <a:solidFill>
                <a:schemeClr val="tx1">
                  <a:lumMod val="9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 rtl="1"/>
            <a:r>
              <a:rPr lang="ar-SY" sz="2800" b="1" dirty="0" smtClean="0">
                <a:solidFill>
                  <a:srgbClr val="00B0F0"/>
                </a:solidFill>
              </a:rPr>
              <a:t>  </a:t>
            </a:r>
          </a:p>
          <a:p>
            <a:pPr algn="l"/>
            <a:r>
              <a:rPr lang="en-US" dirty="0"/>
              <a:t> </a:t>
            </a:r>
          </a:p>
          <a:p>
            <a:pPr algn="r" rtl="1"/>
            <a:endParaRPr lang="en-US" sz="3600" b="1" dirty="0" smtClean="0"/>
          </a:p>
          <a:p>
            <a:pPr algn="r" rtl="1"/>
            <a:endParaRPr lang="ar-SY" sz="36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4055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481" t="11990" r="40028" b="15712"/>
          <a:stretch/>
        </p:blipFill>
        <p:spPr>
          <a:xfrm>
            <a:off x="262007" y="228600"/>
            <a:ext cx="6545193" cy="5705383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190500" dist="228600" dir="2700000" algn="ctr">
              <a:srgbClr val="000000">
                <a:alpha val="30000"/>
              </a:srgbClr>
            </a:outerShdw>
            <a:softEdge rad="112500"/>
          </a:effectLst>
          <a:scene3d>
            <a:camera prst="perspectiveContrastingRightFacing"/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7227" y="457629"/>
            <a:ext cx="5929773" cy="965200"/>
          </a:xfrm>
        </p:spPr>
        <p:txBody>
          <a:bodyPr>
            <a:normAutofit/>
          </a:bodyPr>
          <a:lstStyle/>
          <a:p>
            <a:pPr rtl="1"/>
            <a:r>
              <a:rPr lang="ar-SY" sz="6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الهدف من المشروع </a:t>
            </a:r>
            <a:endParaRPr lang="en-US" sz="60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98494" y="1703556"/>
            <a:ext cx="5934950" cy="4522358"/>
          </a:xfrm>
        </p:spPr>
        <p:txBody>
          <a:bodyPr>
            <a:noAutofit/>
          </a:bodyPr>
          <a:lstStyle/>
          <a:p>
            <a:pPr algn="r" rtl="1"/>
            <a:r>
              <a:rPr lang="ar-SY" sz="4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قياس درجة الحرارة ونسبة الرطوبة وقرأتها على الحاسب لعرضها ورسم وحفظ جدول تغير درجة الحرارة ونسبة الرطوبة مع تغير الزمن </a:t>
            </a:r>
            <a:endParaRPr lang="en-US" sz="4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138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139701"/>
            <a:ext cx="10353761" cy="1063208"/>
          </a:xfrm>
        </p:spPr>
        <p:txBody>
          <a:bodyPr>
            <a:noAutofit/>
          </a:bodyPr>
          <a:lstStyle/>
          <a:p>
            <a:r>
              <a:rPr lang="ar-SY" sz="54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متطلبات المشروع </a:t>
            </a:r>
            <a:endParaRPr lang="en-US" sz="5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787900" y="1935921"/>
            <a:ext cx="6809856" cy="4160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 rt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87557" y="2161195"/>
            <a:ext cx="5367487" cy="37095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667" b="71667" l="10000" r="907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89" t="26337" r="9073" b="27990"/>
          <a:stretch/>
        </p:blipFill>
        <p:spPr>
          <a:xfrm rot="10800000">
            <a:off x="409991" y="1202909"/>
            <a:ext cx="4496206" cy="25170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3929" t="36111" r="50293" b="9895"/>
          <a:stretch/>
        </p:blipFill>
        <p:spPr>
          <a:xfrm>
            <a:off x="8858655" y="1424762"/>
            <a:ext cx="3193025" cy="42775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167" b="97333" l="10000" r="946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283681">
            <a:off x="536291" y="3218616"/>
            <a:ext cx="4020383" cy="40203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580568" y="5864391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USB B to USB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1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660399"/>
          </a:xfrm>
        </p:spPr>
        <p:txBody>
          <a:bodyPr/>
          <a:lstStyle/>
          <a:p>
            <a:r>
              <a:rPr lang="ar-SY" dirty="0" smtClean="0"/>
              <a:t>المحتويات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787900" y="1935921"/>
            <a:ext cx="6809856" cy="4160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 rt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1297" y="1739900"/>
            <a:ext cx="1067625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حساس درجة الحرارة ونسبة الرطوبة 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SHT10</a:t>
            </a:r>
            <a:endParaRPr lang="ar-SY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تعريفه وطريقة عمله</a:t>
            </a: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خصائص الدارة وميزاتها</a:t>
            </a: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اقطاب التوصيل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Arduino Uno</a:t>
            </a:r>
            <a:endParaRPr lang="ar-SY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تعريفه وبعض خصائصه</a:t>
            </a: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طريقة توصيله مع المستشعر</a:t>
            </a: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برمجة الاردوينو لإستقبال البيانات من المستشعر وارسالها الى الحاسب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قرائة البيانات على الحاسب بستخدام 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C#</a:t>
            </a:r>
            <a:endParaRPr lang="ar-SY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تجهيذ منفذ التوصيل </a:t>
            </a:r>
          </a:p>
          <a:p>
            <a:pPr marL="1885950" lvl="3" indent="-514350" algn="r" rtl="1">
              <a:buFont typeface="+mj-lt"/>
              <a:buAutoNum type="arabicPeriod"/>
            </a:pPr>
            <a:r>
              <a:rPr lang="ar-SY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استخدام مكتبة 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Serial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63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1955800"/>
          </a:xfrm>
        </p:spPr>
        <p:txBody>
          <a:bodyPr/>
          <a:lstStyle/>
          <a:p>
            <a:pPr rtl="1"/>
            <a:r>
              <a:rPr lang="ar-SY" dirty="0" smtClean="0"/>
              <a:t>م</a:t>
            </a:r>
            <a:r>
              <a:rPr lang="ar-SY" dirty="0"/>
              <a:t>ُ</a:t>
            </a:r>
            <a:r>
              <a:rPr lang="ar-SY" dirty="0" smtClean="0"/>
              <a:t>ستشعر درجة الحرارة والرطوبة 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Humidity and Temperature Sensor IC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00" r="219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3289300"/>
          </a:xfrm>
        </p:spPr>
        <p:txBody>
          <a:bodyPr>
            <a:noAutofit/>
          </a:bodyPr>
          <a:lstStyle/>
          <a:p>
            <a:pPr algn="r" rtl="1"/>
            <a:r>
              <a:rPr lang="en-US" sz="2400" b="1" dirty="0" smtClean="0"/>
              <a:t>SHT10 </a:t>
            </a:r>
            <a:r>
              <a:rPr lang="ar-SY" sz="2400" b="1" dirty="0" smtClean="0"/>
              <a:t> مستشعر من </a:t>
            </a:r>
            <a:r>
              <a:rPr lang="ar-SY" sz="2400" b="1" dirty="0">
                <a:effectLst/>
              </a:rPr>
              <a:t>عائلة </a:t>
            </a:r>
            <a:r>
              <a:rPr lang="en-US" sz="2400" b="1" dirty="0" smtClean="0">
                <a:effectLst/>
              </a:rPr>
              <a:t>Sensirion</a:t>
            </a:r>
            <a:r>
              <a:rPr lang="ar-SY" sz="2400" b="1" dirty="0" smtClean="0">
                <a:effectLst/>
              </a:rPr>
              <a:t> مصممة لقياس نسبة الرطوبة وقيمة درجة الحرارة بالإضافة إلى معالجة الإشارة</a:t>
            </a:r>
          </a:p>
          <a:p>
            <a:pPr algn="r" rtl="1"/>
            <a:r>
              <a:rPr lang="ar-SY" sz="2400" b="1" dirty="0">
                <a:effectLst/>
              </a:rPr>
              <a:t>يتم استخدام </a:t>
            </a:r>
            <a:r>
              <a:rPr lang="ar-SY" sz="2400" b="1" dirty="0" smtClean="0">
                <a:effectLst/>
              </a:rPr>
              <a:t>ع</a:t>
            </a:r>
            <a:r>
              <a:rPr lang="ar-SY" sz="2400" b="1" dirty="0">
                <a:effectLst/>
              </a:rPr>
              <a:t>ُ</a:t>
            </a:r>
            <a:r>
              <a:rPr lang="ar-SY" sz="2400" b="1" dirty="0" smtClean="0">
                <a:effectLst/>
              </a:rPr>
              <a:t>نصر </a:t>
            </a:r>
            <a:r>
              <a:rPr lang="ar-SY" sz="2400" b="1" dirty="0">
                <a:effectLst/>
              </a:rPr>
              <a:t>استشعار بالسعة فريد </a:t>
            </a:r>
            <a:r>
              <a:rPr lang="ar-SY" sz="2400" b="1" dirty="0" smtClean="0">
                <a:effectLst/>
              </a:rPr>
              <a:t>لقياس</a:t>
            </a:r>
            <a:r>
              <a:rPr lang="ar-SY" sz="2400" b="1" dirty="0">
                <a:effectLst/>
              </a:rPr>
              <a:t> </a:t>
            </a:r>
            <a:r>
              <a:rPr lang="ar-SY" sz="2400" b="1" dirty="0" smtClean="0">
                <a:effectLst/>
              </a:rPr>
              <a:t>نسبة </a:t>
            </a:r>
            <a:r>
              <a:rPr lang="ar-SY" sz="2400" b="1" dirty="0">
                <a:effectLst/>
              </a:rPr>
              <a:t>الرطوبة </a:t>
            </a:r>
            <a:r>
              <a:rPr lang="ar-SY" sz="2400" b="1" dirty="0" smtClean="0">
                <a:effectLst/>
              </a:rPr>
              <a:t>في </a:t>
            </a:r>
            <a:r>
              <a:rPr lang="ar-SY" sz="2400" b="1" dirty="0">
                <a:effectLst/>
              </a:rPr>
              <a:t>حين يتم قياس درجة الحرارة بواسطة جهاز استشعار فجوة </a:t>
            </a:r>
            <a:r>
              <a:rPr lang="ar-SY" sz="2400" b="1" dirty="0" smtClean="0">
                <a:effectLst/>
              </a:rPr>
              <a:t>الفرقة </a:t>
            </a:r>
            <a:r>
              <a:rPr lang="en-US" sz="2400" b="1" dirty="0" smtClean="0">
                <a:effectLst/>
              </a:rPr>
              <a:t> band-gap</a:t>
            </a:r>
            <a:r>
              <a:rPr lang="ar-SY" sz="2400" b="1" dirty="0" smtClean="0">
                <a:effectLst/>
              </a:rPr>
              <a:t> . </a:t>
            </a:r>
            <a:r>
              <a:rPr lang="ar-SY" sz="2400" b="1" dirty="0">
                <a:effectLst/>
              </a:rPr>
              <a:t>تضمن تقنية </a:t>
            </a:r>
            <a:r>
              <a:rPr lang="en-US" sz="2400" b="1" dirty="0">
                <a:effectLst/>
              </a:rPr>
              <a:t>CMOSens®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59447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 fontScale="90000"/>
          </a:bodyPr>
          <a:lstStyle/>
          <a:p>
            <a:pPr rtl="1"/>
            <a:r>
              <a:rPr lang="ar-SY" sz="3600" dirty="0"/>
              <a:t>مُستشعر درجة الحرارة </a:t>
            </a:r>
            <a:r>
              <a:rPr lang="ar-SY" sz="3600" dirty="0" smtClean="0"/>
              <a:t>والرطوبة</a:t>
            </a:r>
            <a:r>
              <a:rPr lang="en-US" sz="3600" dirty="0" smtClean="0"/>
              <a:t> SHT10  </a:t>
            </a:r>
            <a:br>
              <a:rPr lang="en-US" sz="3600" dirty="0" smtClean="0"/>
            </a:br>
            <a:r>
              <a:rPr lang="en-US" sz="3600" dirty="0" smtClean="0"/>
              <a:t>Humidity </a:t>
            </a:r>
            <a:r>
              <a:rPr lang="en-US" sz="3600" dirty="0"/>
              <a:t>and Temperature Sensor IC</a:t>
            </a:r>
            <a:r>
              <a:rPr lang="ar-SY" dirty="0" smtClean="0"/>
              <a:t>  </a:t>
            </a:r>
            <a:endParaRPr lang="en-US" dirty="0"/>
          </a:p>
        </p:txBody>
      </p:sp>
      <p:pic>
        <p:nvPicPr>
          <p:cNvPr id="5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09" y="1797050"/>
            <a:ext cx="4444444" cy="4063141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88994" y="1797050"/>
            <a:ext cx="5934950" cy="5187950"/>
          </a:xfrm>
        </p:spPr>
        <p:txBody>
          <a:bodyPr>
            <a:normAutofit/>
          </a:bodyPr>
          <a:lstStyle/>
          <a:p>
            <a:pPr rtl="1"/>
            <a:r>
              <a:rPr lang="ar-SY" sz="2800" b="1" dirty="0"/>
              <a:t>يقترن كلا المستشعرين </a:t>
            </a:r>
            <a:r>
              <a:rPr lang="ar-SY" sz="2800" b="1" dirty="0" smtClean="0"/>
              <a:t>بمحول تشابهي الى رقمي</a:t>
            </a:r>
            <a:r>
              <a:rPr lang="en-US" sz="2800" b="1" dirty="0" smtClean="0"/>
              <a:t> </a:t>
            </a:r>
            <a:r>
              <a:rPr lang="en-US" sz="2800" b="1" dirty="0" smtClean="0">
                <a:latin typeface="Book Antiqua" panose="02040602050305030304" pitchFamily="18" charset="0"/>
              </a:rPr>
              <a:t>14bit</a:t>
            </a:r>
            <a:r>
              <a:rPr lang="ar-SY" sz="2800" b="1" dirty="0" smtClean="0"/>
              <a:t> </a:t>
            </a:r>
            <a:r>
              <a:rPr lang="en-US" sz="2000" b="1" dirty="0" smtClean="0"/>
              <a:t>Analog to Digital Converter </a:t>
            </a:r>
            <a:r>
              <a:rPr lang="ar-SY" sz="2000" b="1" dirty="0" smtClean="0"/>
              <a:t> </a:t>
            </a:r>
            <a:r>
              <a:rPr lang="ar-SY" sz="2800" b="1" dirty="0"/>
              <a:t>ودائرة واجهة تسلسلية. ينتج عن ذلك جودة إشارة فائقة ووقت استجابة سريع وعدم حساسية للاضطرابات </a:t>
            </a:r>
            <a:r>
              <a:rPr lang="ar-SY" sz="2800" b="1" dirty="0" smtClean="0"/>
              <a:t>الخارجية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62" y="1821027"/>
            <a:ext cx="4410591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 fontScale="90000"/>
          </a:bodyPr>
          <a:lstStyle/>
          <a:p>
            <a:pPr rtl="1"/>
            <a:r>
              <a:rPr lang="ar-SY" sz="3600" dirty="0"/>
              <a:t>مُستشعر درجة الحرارة </a:t>
            </a:r>
            <a:r>
              <a:rPr lang="ar-SY" sz="3600" dirty="0" smtClean="0"/>
              <a:t>والرطوبة</a:t>
            </a:r>
            <a:r>
              <a:rPr lang="en-US" sz="3600" dirty="0" smtClean="0"/>
              <a:t> SHT10  </a:t>
            </a:r>
            <a:br>
              <a:rPr lang="en-US" sz="3600" dirty="0" smtClean="0"/>
            </a:br>
            <a:r>
              <a:rPr lang="en-US" sz="3600" dirty="0" smtClean="0"/>
              <a:t>Humidity </a:t>
            </a:r>
            <a:r>
              <a:rPr lang="en-US" sz="3600" dirty="0"/>
              <a:t>and Temperature Sensor IC</a:t>
            </a:r>
            <a:r>
              <a:rPr lang="ar-SY" dirty="0" smtClean="0"/>
              <a:t>  </a:t>
            </a:r>
            <a:endParaRPr lang="en-US" dirty="0"/>
          </a:p>
        </p:txBody>
      </p:sp>
      <p:pic>
        <p:nvPicPr>
          <p:cNvPr id="5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09" y="1797050"/>
            <a:ext cx="4444444" cy="4063141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88994" y="1797050"/>
            <a:ext cx="5934950" cy="5187950"/>
          </a:xfrm>
        </p:spPr>
        <p:txBody>
          <a:bodyPr>
            <a:normAutofit/>
          </a:bodyPr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SY" sz="2400" b="1" dirty="0" smtClean="0"/>
              <a:t>مقايس لنسبة الرطوبة ودرجة الحرارة معاً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SY" sz="2400" b="1" dirty="0" smtClean="0"/>
              <a:t>دقة عالية في القياس ,</a:t>
            </a:r>
            <a:r>
              <a:rPr lang="ar-SY" sz="2400" b="1" dirty="0"/>
              <a:t> ل</a:t>
            </a:r>
            <a:r>
              <a:rPr lang="ar-SY" sz="2400" b="1" dirty="0" smtClean="0"/>
              <a:t>ا </a:t>
            </a:r>
            <a:r>
              <a:rPr lang="ar-SY" sz="2400" b="1" dirty="0"/>
              <a:t>يتأثر بالضجيج </a:t>
            </a:r>
            <a:r>
              <a:rPr lang="ar-SY" sz="2400" b="1" dirty="0" smtClean="0"/>
              <a:t>الخارجي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SY" sz="2400" b="1" dirty="0" smtClean="0"/>
              <a:t>سرعة في الاستجابة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SY" sz="2400" b="1" dirty="0" smtClean="0"/>
              <a:t>استهلاك منخفض للطاقة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ar-SY" sz="2400" b="1" dirty="0" smtClean="0"/>
              <a:t>خرجه سلسلة رقمية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dirty="0" smtClean="0"/>
              <a:t>SMD </a:t>
            </a:r>
            <a:r>
              <a:rPr lang="en-US" sz="2400" b="1" dirty="0"/>
              <a:t>type package – reflow solderable</a:t>
            </a:r>
            <a:endParaRPr lang="ar-SY" sz="2400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09" y="1797049"/>
            <a:ext cx="4444444" cy="4063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09" y="1797048"/>
            <a:ext cx="4207391" cy="405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3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09" y="304800"/>
            <a:ext cx="10992635" cy="977900"/>
          </a:xfrm>
        </p:spPr>
        <p:txBody>
          <a:bodyPr>
            <a:normAutofit fontScale="90000"/>
          </a:bodyPr>
          <a:lstStyle/>
          <a:p>
            <a:pPr rtl="1"/>
            <a:r>
              <a:rPr lang="ar-SY" sz="3600" dirty="0"/>
              <a:t>مُستشعر درجة الحرارة </a:t>
            </a:r>
            <a:r>
              <a:rPr lang="ar-SY" sz="3600" dirty="0" smtClean="0"/>
              <a:t>والرطوبة</a:t>
            </a:r>
            <a:r>
              <a:rPr lang="en-US" sz="3600" dirty="0" smtClean="0"/>
              <a:t> SHT10  </a:t>
            </a:r>
            <a:br>
              <a:rPr lang="en-US" sz="3600" dirty="0" smtClean="0"/>
            </a:br>
            <a:r>
              <a:rPr lang="en-US" sz="3600" dirty="0" smtClean="0"/>
              <a:t>Humidity </a:t>
            </a:r>
            <a:r>
              <a:rPr lang="en-US" sz="3600" dirty="0"/>
              <a:t>and Temperature Sensor IC</a:t>
            </a:r>
            <a:r>
              <a:rPr lang="ar-SY" dirty="0" smtClean="0"/>
              <a:t> 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92700" y="1797050"/>
            <a:ext cx="1816100" cy="5187950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b="1" dirty="0" smtClean="0"/>
              <a:t>GRD</a:t>
            </a:r>
            <a:r>
              <a:rPr lang="ar-SY" sz="2400" b="1" dirty="0" smtClean="0"/>
              <a:t>   </a:t>
            </a:r>
            <a:endParaRPr lang="en-US" sz="2400" b="1" dirty="0" smtClean="0"/>
          </a:p>
          <a:p>
            <a:pPr marL="457200" indent="-457200" algn="l">
              <a:buFont typeface="+mj-lt"/>
              <a:buAutoNum type="arabicPeriod"/>
            </a:pPr>
            <a:r>
              <a:rPr lang="en-US" sz="2400" b="1" dirty="0" smtClean="0"/>
              <a:t>SCK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1" dirty="0" smtClean="0"/>
              <a:t>DATA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1" dirty="0" smtClean="0"/>
              <a:t>VCC</a:t>
            </a:r>
          </a:p>
          <a:p>
            <a:pPr algn="r" rtl="1"/>
            <a:endParaRPr lang="en-US" sz="2400" b="1" dirty="0" smtClean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7657494" y="1892300"/>
            <a:ext cx="3797906" cy="509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2400" b="1" dirty="0" smtClean="0"/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7264400" y="1797050"/>
            <a:ext cx="3835400" cy="5187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ar-SY" sz="2400" b="1" dirty="0" smtClean="0"/>
              <a:t>قطب التغذية المحايد</a:t>
            </a:r>
            <a:r>
              <a:rPr lang="en-US" sz="2400" b="1" dirty="0" smtClean="0"/>
              <a:t> </a:t>
            </a:r>
            <a:r>
              <a:rPr lang="en-US" sz="2400" b="1" dirty="0" smtClean="0">
                <a:solidFill>
                  <a:srgbClr val="DE9C3C">
                    <a:lumMod val="40000"/>
                    <a:lumOff val="60000"/>
                  </a:srgbClr>
                </a:solidFill>
                <a:effectLst/>
              </a:rPr>
              <a:t>  INPUT- </a:t>
            </a:r>
            <a:endParaRPr lang="ar-SY" sz="2400" b="1" dirty="0" smtClean="0"/>
          </a:p>
          <a:p>
            <a:pPr algn="r" rtl="1"/>
            <a:r>
              <a:rPr lang="ar-SY" sz="2400" b="1" dirty="0" smtClean="0"/>
              <a:t>نبض الساعة </a:t>
            </a:r>
            <a:r>
              <a:rPr lang="en-US" sz="2400" b="1" dirty="0" smtClean="0">
                <a:solidFill>
                  <a:srgbClr val="DE9C3C">
                    <a:lumMod val="40000"/>
                    <a:lumOff val="60000"/>
                  </a:srgbClr>
                </a:solidFill>
                <a:effectLst/>
              </a:rPr>
              <a:t>INPUT-</a:t>
            </a:r>
            <a:r>
              <a:rPr lang="en-US" sz="2400" b="1" dirty="0" smtClean="0"/>
              <a:t> CLOCK</a:t>
            </a:r>
            <a:r>
              <a:rPr lang="ar-SY" sz="2400" b="1" dirty="0" smtClean="0"/>
              <a:t> </a:t>
            </a:r>
            <a:endParaRPr lang="en-US" sz="2400" b="1" dirty="0" smtClean="0"/>
          </a:p>
          <a:p>
            <a:pPr algn="r" rtl="1"/>
            <a:r>
              <a:rPr lang="ar-SY" sz="2400" b="1" dirty="0" smtClean="0"/>
              <a:t>سلسلة البيانات  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OUTPUT-</a:t>
            </a:r>
          </a:p>
          <a:p>
            <a:pPr algn="r" rtl="1"/>
            <a:r>
              <a:rPr lang="ar-SY" sz="2400" b="1" dirty="0" smtClean="0"/>
              <a:t>قطب التغذية </a:t>
            </a:r>
            <a:r>
              <a:rPr lang="en-US" sz="2400" b="1" dirty="0" smtClean="0">
                <a:solidFill>
                  <a:srgbClr val="DE9C3C">
                    <a:lumMod val="40000"/>
                    <a:lumOff val="60000"/>
                  </a:srgbClr>
                </a:solidFill>
                <a:effectLst/>
              </a:rPr>
              <a:t>INPUT-</a:t>
            </a:r>
          </a:p>
          <a:p>
            <a:pPr algn="r" rtl="1"/>
            <a:endParaRPr lang="ar-SY" sz="2400" b="1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algn="r" rtl="1"/>
            <a:r>
              <a:rPr lang="ar-SY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يعمل عند الجهد  </a:t>
            </a:r>
            <a:r>
              <a:rPr lang="en-US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5V</a:t>
            </a:r>
            <a:endParaRPr lang="en-US" sz="3600" b="1" dirty="0">
              <a:solidFill>
                <a:schemeClr val="accent1">
                  <a:lumMod val="60000"/>
                  <a:lumOff val="40000"/>
                </a:schemeClr>
              </a:solidFill>
              <a:effectLst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149"/>
            <a:ext cx="5880100" cy="614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48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1130300"/>
          </a:xfrm>
        </p:spPr>
        <p:txBody>
          <a:bodyPr>
            <a:normAutofit/>
          </a:bodyPr>
          <a:lstStyle/>
          <a:p>
            <a:pPr rtl="1"/>
            <a:r>
              <a:rPr lang="en-US" sz="5400" u="sng" dirty="0" smtClean="0">
                <a:solidFill>
                  <a:schemeClr val="tx2"/>
                </a:solidFill>
              </a:rPr>
              <a:t>Arduino uno</a:t>
            </a:r>
            <a:endParaRPr lang="en-US" sz="5400" u="sng" dirty="0">
              <a:solidFill>
                <a:schemeClr val="tx2"/>
              </a:solidFill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3" r="2123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300" y="2616200"/>
            <a:ext cx="6099444" cy="3644900"/>
          </a:xfrm>
        </p:spPr>
        <p:txBody>
          <a:bodyPr>
            <a:noAutofit/>
          </a:bodyPr>
          <a:lstStyle/>
          <a:p>
            <a:pPr algn="r" rtl="1"/>
            <a:r>
              <a:rPr lang="ar-SY" sz="2800" b="1" dirty="0">
                <a:effectLst/>
              </a:rPr>
              <a:t>هو لوح تطوير إلكتروني يتكون من دارة إلكترونية مفتوحة المصدر مع متحكم </a:t>
            </a:r>
            <a:r>
              <a:rPr lang="ar-SY" sz="2800" b="1" dirty="0" smtClean="0">
                <a:effectLst/>
              </a:rPr>
              <a:t>دقيق</a:t>
            </a:r>
            <a:r>
              <a:rPr lang="en-US" sz="2800" b="1" dirty="0" smtClean="0">
                <a:effectLst/>
              </a:rPr>
              <a:t> </a:t>
            </a:r>
            <a:r>
              <a:rPr lang="ar-SY" sz="2800" b="1" dirty="0" smtClean="0">
                <a:effectLst/>
              </a:rPr>
              <a:t> من نوع </a:t>
            </a:r>
            <a:r>
              <a:rPr lang="en-US" sz="2800" b="1" dirty="0" smtClean="0">
                <a:effectLst/>
              </a:rPr>
              <a:t>Atmega</a:t>
            </a:r>
            <a:r>
              <a:rPr lang="ar-SY" sz="2800" b="1" dirty="0" smtClean="0">
                <a:effectLst/>
              </a:rPr>
              <a:t> </a:t>
            </a:r>
            <a:r>
              <a:rPr lang="ar-SY" sz="2800" b="1" dirty="0">
                <a:effectLst/>
              </a:rPr>
              <a:t>يُبرمج عن طريق </a:t>
            </a:r>
            <a:r>
              <a:rPr lang="ar-SY" sz="2800" b="1" dirty="0" smtClean="0">
                <a:effectLst/>
              </a:rPr>
              <a:t>الحاسب</a:t>
            </a:r>
            <a:endParaRPr lang="en-US" sz="2800" b="1" dirty="0" smtClean="0">
              <a:effectLst/>
            </a:endParaRPr>
          </a:p>
          <a:p>
            <a:pPr algn="r" rtl="1"/>
            <a:r>
              <a:rPr lang="en-US" sz="2800" b="1" dirty="0" smtClean="0">
                <a:effectLst/>
              </a:rPr>
              <a:t>-</a:t>
            </a:r>
            <a:endParaRPr lang="ar-SY" sz="2800" b="1" dirty="0" smtClean="0">
              <a:effectLst/>
            </a:endParaRPr>
          </a:p>
          <a:p>
            <a:pPr algn="r" rtl="1"/>
            <a:r>
              <a:rPr lang="ar-SY" sz="2800" b="1" dirty="0" smtClean="0">
                <a:solidFill>
                  <a:schemeClr val="tx2">
                    <a:lumMod val="90000"/>
                  </a:schemeClr>
                </a:solidFill>
                <a:effectLst/>
              </a:rPr>
              <a:t>هو الجزء الذي سوف يستقبل البيانات من المُستَشعر ويقوم بارسالها إلى الحاسب</a:t>
            </a:r>
            <a:endParaRPr lang="en-US" sz="2800" b="1" dirty="0" smtClean="0">
              <a:solidFill>
                <a:schemeClr val="tx2">
                  <a:lumMod val="90000"/>
                </a:schemeClr>
              </a:solidFill>
              <a:effectLst/>
            </a:endParaRPr>
          </a:p>
          <a:p>
            <a:pPr algn="r" rtl="1"/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94185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328</TotalTime>
  <Words>657</Words>
  <Application>Microsoft Office PowerPoint</Application>
  <PresentationFormat>Widescreen</PresentationFormat>
  <Paragraphs>126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 Sane Jaleh</vt:lpstr>
      <vt:lpstr>Aceh Darusalam</vt:lpstr>
      <vt:lpstr>Arial</vt:lpstr>
      <vt:lpstr>Book Antiqua</vt:lpstr>
      <vt:lpstr>Bookman Old Style</vt:lpstr>
      <vt:lpstr>Calibri</vt:lpstr>
      <vt:lpstr>Rockwell</vt:lpstr>
      <vt:lpstr>Segoe UI</vt:lpstr>
      <vt:lpstr>Times New Roman</vt:lpstr>
      <vt:lpstr>Wingdings</vt:lpstr>
      <vt:lpstr>Damask</vt:lpstr>
      <vt:lpstr>رسم درجة الحرارة ونسبة الرطوبة على الحاسب باستخدام المستشعر  SHT10</vt:lpstr>
      <vt:lpstr>الهدف من المشروع </vt:lpstr>
      <vt:lpstr>متطلبات المشروع </vt:lpstr>
      <vt:lpstr>المحتويات</vt:lpstr>
      <vt:lpstr>مُستشعر درجة الحرارة والرطوبة  Humidity and Temperature Sensor IC</vt:lpstr>
      <vt:lpstr>مُستشعر درجة الحرارة والرطوبة SHT10   Humidity and Temperature Sensor IC  </vt:lpstr>
      <vt:lpstr>مُستشعر درجة الحرارة والرطوبة SHT10   Humidity and Temperature Sensor IC  </vt:lpstr>
      <vt:lpstr>مُستشعر درجة الحرارة والرطوبة SHT10   Humidity and Temperature Sensor IC  </vt:lpstr>
      <vt:lpstr>Arduino uno</vt:lpstr>
      <vt:lpstr>Arduino uno</vt:lpstr>
      <vt:lpstr>Arduino uno</vt:lpstr>
      <vt:lpstr>القرأة من المستشعر </vt:lpstr>
      <vt:lpstr>إرسال البيانات الى الحاسب عبر Serial port</vt:lpstr>
      <vt:lpstr>استقبال البيانات باستخدام اللغة البرمجية C#</vt:lpstr>
      <vt:lpstr>استقبال البيانات باستخدام اللغة البرمجية C#</vt:lpstr>
      <vt:lpstr>استقبال البيانات باستخدام اللغة البرمجية C#</vt:lpstr>
      <vt:lpstr>إستقبال البيانات على الحاسب من المستشعر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Khalid Hamidi</dc:creator>
  <cp:lastModifiedBy>Khalid Hamidi</cp:lastModifiedBy>
  <cp:revision>71</cp:revision>
  <dcterms:created xsi:type="dcterms:W3CDTF">2019-12-30T18:47:49Z</dcterms:created>
  <dcterms:modified xsi:type="dcterms:W3CDTF">2020-01-12T13:41:20Z</dcterms:modified>
</cp:coreProperties>
</file>

<file path=docProps/thumbnail.jpeg>
</file>